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94"/>
  </p:notesMasterIdLst>
  <p:handoutMasterIdLst>
    <p:handoutMasterId r:id="rId95"/>
  </p:handoutMasterIdLst>
  <p:sldIdLst>
    <p:sldId id="446" r:id="rId2"/>
    <p:sldId id="389" r:id="rId3"/>
    <p:sldId id="429" r:id="rId4"/>
    <p:sldId id="586" r:id="rId5"/>
    <p:sldId id="472" r:id="rId6"/>
    <p:sldId id="473" r:id="rId7"/>
    <p:sldId id="465" r:id="rId8"/>
    <p:sldId id="477" r:id="rId9"/>
    <p:sldId id="475" r:id="rId10"/>
    <p:sldId id="392" r:id="rId11"/>
    <p:sldId id="587" r:id="rId12"/>
    <p:sldId id="630" r:id="rId13"/>
    <p:sldId id="631" r:id="rId14"/>
    <p:sldId id="588" r:id="rId15"/>
    <p:sldId id="627" r:id="rId16"/>
    <p:sldId id="435" r:id="rId17"/>
    <p:sldId id="450" r:id="rId18"/>
    <p:sldId id="393" r:id="rId19"/>
    <p:sldId id="400" r:id="rId20"/>
    <p:sldId id="485" r:id="rId21"/>
    <p:sldId id="468" r:id="rId22"/>
    <p:sldId id="452" r:id="rId23"/>
    <p:sldId id="436" r:id="rId24"/>
    <p:sldId id="438" r:id="rId25"/>
    <p:sldId id="439" r:id="rId26"/>
    <p:sldId id="483" r:id="rId27"/>
    <p:sldId id="459" r:id="rId28"/>
    <p:sldId id="401" r:id="rId29"/>
    <p:sldId id="469" r:id="rId30"/>
    <p:sldId id="453" r:id="rId31"/>
    <p:sldId id="455" r:id="rId32"/>
    <p:sldId id="460" r:id="rId33"/>
    <p:sldId id="402" r:id="rId34"/>
    <p:sldId id="406" r:id="rId35"/>
    <p:sldId id="470" r:id="rId36"/>
    <p:sldId id="407" r:id="rId37"/>
    <p:sldId id="476" r:id="rId38"/>
    <p:sldId id="478" r:id="rId39"/>
    <p:sldId id="408" r:id="rId40"/>
    <p:sldId id="461" r:id="rId41"/>
    <p:sldId id="409" r:id="rId42"/>
    <p:sldId id="457" r:id="rId43"/>
    <p:sldId id="413" r:id="rId44"/>
    <p:sldId id="584" r:id="rId45"/>
    <p:sldId id="479" r:id="rId46"/>
    <p:sldId id="480" r:id="rId47"/>
    <p:sldId id="481" r:id="rId48"/>
    <p:sldId id="482" r:id="rId49"/>
    <p:sldId id="515" r:id="rId50"/>
    <p:sldId id="520" r:id="rId51"/>
    <p:sldId id="494" r:id="rId52"/>
    <p:sldId id="570" r:id="rId53"/>
    <p:sldId id="543" r:id="rId54"/>
    <p:sldId id="556" r:id="rId55"/>
    <p:sldId id="493" r:id="rId56"/>
    <p:sldId id="544" r:id="rId57"/>
    <p:sldId id="546" r:id="rId58"/>
    <p:sldId id="601" r:id="rId59"/>
    <p:sldId id="602" r:id="rId60"/>
    <p:sldId id="603" r:id="rId61"/>
    <p:sldId id="549" r:id="rId62"/>
    <p:sldId id="551" r:id="rId63"/>
    <p:sldId id="609" r:id="rId64"/>
    <p:sldId id="610" r:id="rId65"/>
    <p:sldId id="607" r:id="rId66"/>
    <p:sldId id="612" r:id="rId67"/>
    <p:sldId id="613" r:id="rId68"/>
    <p:sldId id="614" r:id="rId69"/>
    <p:sldId id="571" r:id="rId70"/>
    <p:sldId id="550" r:id="rId71"/>
    <p:sldId id="615" r:id="rId72"/>
    <p:sldId id="618" r:id="rId73"/>
    <p:sldId id="458" r:id="rId74"/>
    <p:sldId id="619" r:id="rId75"/>
    <p:sldId id="597" r:id="rId76"/>
    <p:sldId id="598" r:id="rId77"/>
    <p:sldId id="599" r:id="rId78"/>
    <p:sldId id="594" r:id="rId79"/>
    <p:sldId id="521" r:id="rId80"/>
    <p:sldId id="590" r:id="rId81"/>
    <p:sldId id="529" r:id="rId82"/>
    <p:sldId id="552" r:id="rId83"/>
    <p:sldId id="620" r:id="rId84"/>
    <p:sldId id="491" r:id="rId85"/>
    <p:sldId id="562" r:id="rId86"/>
    <p:sldId id="621" r:id="rId87"/>
    <p:sldId id="463" r:id="rId88"/>
    <p:sldId id="575" r:id="rId89"/>
    <p:sldId id="622" r:id="rId90"/>
    <p:sldId id="626" r:id="rId91"/>
    <p:sldId id="444" r:id="rId92"/>
    <p:sldId id="606" r:id="rId93"/>
  </p:sldIdLst>
  <p:sldSz cx="12192000" cy="6858000"/>
  <p:notesSz cx="7099300" cy="10234613"/>
  <p:custDataLst>
    <p:tags r:id="rId9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84AE"/>
    <a:srgbClr val="B05341"/>
    <a:srgbClr val="F9F3DD"/>
    <a:srgbClr val="4A627D"/>
    <a:srgbClr val="C28850"/>
    <a:srgbClr val="C18559"/>
    <a:srgbClr val="FF9999"/>
    <a:srgbClr val="D5DFFF"/>
    <a:srgbClr val="B9CAFF"/>
    <a:srgbClr val="7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463" autoAdjust="0"/>
  </p:normalViewPr>
  <p:slideViewPr>
    <p:cSldViewPr>
      <p:cViewPr varScale="1">
        <p:scale>
          <a:sx n="95" d="100"/>
          <a:sy n="95" d="100"/>
        </p:scale>
        <p:origin x="1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Barlow" panose="020F0502020204030204" pitchFamily="2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4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Barlow" panose="020F0502020204030204" pitchFamily="2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Barlow" panose="020F0502020204030204" pitchFamily="2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5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7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3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43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51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62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63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Go through steps of algorithm for each</a:t>
            </a:r>
          </a:p>
        </p:txBody>
      </p:sp>
    </p:spTree>
    <p:extLst>
      <p:ext uri="{BB962C8B-B14F-4D97-AF65-F5344CB8AC3E}">
        <p14:creationId xmlns:p14="http://schemas.microsoft.com/office/powerpoint/2010/main" val="2563712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64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Go through steps of algorithm for each</a:t>
            </a:r>
          </a:p>
        </p:txBody>
      </p:sp>
    </p:spTree>
    <p:extLst>
      <p:ext uri="{BB962C8B-B14F-4D97-AF65-F5344CB8AC3E}">
        <p14:creationId xmlns:p14="http://schemas.microsoft.com/office/powerpoint/2010/main" val="9623886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653E-54D7-904B-A7BC-89EB6E1B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D344A3-4AD4-67CC-CAD9-DE26FE65C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65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4EE353F-4375-00C4-ABD4-FB6CC5626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F62DF8B-9932-31C9-3217-775B35BAF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Go through steps of algorithm for each</a:t>
            </a:r>
          </a:p>
        </p:txBody>
      </p:sp>
    </p:spTree>
    <p:extLst>
      <p:ext uri="{BB962C8B-B14F-4D97-AF65-F5344CB8AC3E}">
        <p14:creationId xmlns:p14="http://schemas.microsoft.com/office/powerpoint/2010/main" val="35244751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653E-54D7-904B-A7BC-89EB6E1B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D344A3-4AD4-67CC-CAD9-DE26FE65C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66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4EE353F-4375-00C4-ABD4-FB6CC5626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F62DF8B-9932-31C9-3217-775B35BAF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Go through steps of algorithm for each</a:t>
            </a:r>
          </a:p>
        </p:txBody>
      </p:sp>
    </p:spTree>
    <p:extLst>
      <p:ext uri="{BB962C8B-B14F-4D97-AF65-F5344CB8AC3E}">
        <p14:creationId xmlns:p14="http://schemas.microsoft.com/office/powerpoint/2010/main" val="2557459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2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73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89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5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rlow" panose="020F0502020204030204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Barlow" panose="020F0502020204030204" pitchFamily="2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Barlow" panose="020F0502020204030204" pitchFamily="2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Barlow" panose="020F0502020204030204" pitchFamily="2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Barlow" panose="020F0502020204030204" pitchFamily="2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Barlow" panose="020F0502020204030204" pitchFamily="2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39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6.xml"/><Relationship Id="rId16" Type="http://schemas.openxmlformats.org/officeDocument/2006/relationships/image" Target="../media/image70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65.png"/><Relationship Id="rId5" Type="http://schemas.openxmlformats.org/officeDocument/2006/relationships/tags" Target="../tags/tag9.xml"/><Relationship Id="rId15" Type="http://schemas.openxmlformats.org/officeDocument/2006/relationships/image" Target="../media/image69.png"/><Relationship Id="rId10" Type="http://schemas.openxmlformats.org/officeDocument/2006/relationships/notesSlide" Target="../notesSlides/notesSlide61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0" y="1447800"/>
            <a:ext cx="7861570" cy="3375025"/>
          </a:xfrm>
        </p:spPr>
        <p:txBody>
          <a:bodyPr/>
          <a:lstStyle/>
          <a:p>
            <a:r>
              <a:rPr lang="en-US" sz="11500" b="1" dirty="0">
                <a:solidFill>
                  <a:schemeClr val="bg1">
                    <a:lumMod val="95000"/>
                  </a:schemeClr>
                </a:solidFill>
              </a:rPr>
              <a:t>How to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Formal 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 dirty="0">
              <a:latin typeface="Barlow" panose="020F0502020204030204" pitchFamily="2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 dirty="0">
              <a:latin typeface="Barlow" panose="020F0502020204030204" pitchFamily="2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20F0502020204030204" pitchFamily="2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20F0502020204030204" pitchFamily="2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Should you Care?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346200" y="1235234"/>
            <a:ext cx="9499600" cy="12699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D49F62-BA15-B8A9-72C7-ED9FC2495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43200"/>
            <a:ext cx="5410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Barlow" panose="020F0502020204030204" pitchFamily="2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Barlow" panose="020F0502020204030204" pitchFamily="2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Barlow" panose="020F0502020204030204" pitchFamily="2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Barlow" panose="020F0502020204030204" pitchFamily="2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Barlow" panose="020F0502020204030204" pitchFamily="2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kern="0" dirty="0"/>
              <a:t>Driving to a destination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Planning for an Exam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Playing Chess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Solving Mathematical Problems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7A331-5466-1CB1-5E94-E2327BFE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7" y="1117600"/>
            <a:ext cx="5190788" cy="57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6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165215" y="5029200"/>
            <a:ext cx="7861570" cy="1676400"/>
          </a:xfrm>
        </p:spPr>
        <p:txBody>
          <a:bodyPr/>
          <a:lstStyle/>
          <a:p>
            <a:r>
              <a:rPr lang="en-US" sz="7200" b="1" dirty="0">
                <a:solidFill>
                  <a:srgbClr val="F9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Wildlife Cares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165215" y="5029200"/>
            <a:ext cx="7861570" cy="1676400"/>
          </a:xfrm>
        </p:spPr>
        <p:txBody>
          <a:bodyPr/>
          <a:lstStyle/>
          <a:p>
            <a:r>
              <a:rPr lang="en-US" sz="7200" b="1" dirty="0">
                <a:solidFill>
                  <a:srgbClr val="CA8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Brain Cares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do we Care?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346200" y="1235234"/>
            <a:ext cx="9499600" cy="12699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D49F62-BA15-B8A9-72C7-ED9FC2495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447800"/>
            <a:ext cx="10363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Barlow" panose="020F0502020204030204" pitchFamily="2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Barlow" panose="020F0502020204030204" pitchFamily="2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Barlow" panose="020F0502020204030204" pitchFamily="2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Barlow" panose="020F0502020204030204" pitchFamily="2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Barlow" panose="020F0502020204030204" pitchFamily="2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kern="0" dirty="0"/>
              <a:t>Doing Drug Discovery (Gflownets)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Creating Chatbots (Beam Search)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Winning world Champion in Chess and Go (Alpha-Zero)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Automated Theorem Proving (Alpha-Geometry)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Delivery Systems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Factory Robots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Solving CSP problems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Program Induction (Dream Coder)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Symbolic Regression (AI Feynman 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Routing Protocols (OSPF)</a:t>
            </a:r>
          </a:p>
          <a:p>
            <a:pPr>
              <a:lnSpc>
                <a:spcPct val="80000"/>
              </a:lnSpc>
            </a:pPr>
            <a:r>
              <a:rPr lang="en-US" sz="2800" kern="0" dirty="0"/>
              <a:t>…</a:t>
            </a:r>
          </a:p>
          <a:p>
            <a:pPr>
              <a:lnSpc>
                <a:spcPct val="80000"/>
              </a:lnSpc>
            </a:pP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96440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Personal Story with Search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2438400"/>
            <a:ext cx="4699000" cy="2743200"/>
          </a:xfrm>
        </p:spPr>
        <p:txBody>
          <a:bodyPr/>
          <a:lstStyle/>
          <a:p>
            <a:r>
              <a:rPr lang="en-US" dirty="0"/>
              <a:t>Won the Sharif AI challenge of 2021</a:t>
            </a:r>
          </a:p>
          <a:p>
            <a:r>
              <a:rPr lang="en-US" dirty="0"/>
              <a:t>Got 8 million as prize</a:t>
            </a:r>
          </a:p>
          <a:p>
            <a:r>
              <a:rPr lang="en-US" dirty="0"/>
              <a:t>Used search algorithms in our code.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6F4D1-2FD0-8AAE-6495-CE3696D4B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05000"/>
            <a:ext cx="6824158" cy="357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79156-D189-E01E-F788-92069150C2A9}"/>
              </a:ext>
            </a:extLst>
          </p:cNvPr>
          <p:cNvSpPr txBox="1"/>
          <p:nvPr/>
        </p:nvSpPr>
        <p:spPr>
          <a:xfrm>
            <a:off x="457200" y="5715000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rlow" panose="00000500000000000000" pitchFamily="2" charset="0"/>
              </a:rPr>
              <a:t>https://github.com/aalaei/AI21/blob/main/client-server-fused/src/agent/routing/SS.java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38D20-FCDA-8FD9-7FF2-F23DCBF086CE}"/>
              </a:ext>
            </a:extLst>
          </p:cNvPr>
          <p:cNvSpPr txBox="1"/>
          <p:nvPr/>
        </p:nvSpPr>
        <p:spPr>
          <a:xfrm>
            <a:off x="493295" y="6236732"/>
            <a:ext cx="8879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arlow" panose="00000500000000000000" pitchFamily="2" charset="0"/>
              </a:rPr>
              <a:t>Demo: D:\projects\comps\AIC-sharif\AIC21\AIC21-Game\visualizer\WindowsV1.5.3</a:t>
            </a:r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17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 dirty="0">
              <a:latin typeface="Barlow" panose="020F0502020204030204" pitchFamily="2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 dirty="0">
              <a:latin typeface="Barlow" panose="020F0502020204030204" pitchFamily="2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20F0502020204030204" pitchFamily="2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20F0502020204030204" pitchFamily="2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Barlow" panose="020F0502020204030204" pitchFamily="2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Barlow" panose="020F0502020204030204" pitchFamily="2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Barlow" panose="020F0502020204030204" pitchFamily="2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Barlow" panose="020F0502020204030204" pitchFamily="2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“Search”?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133642"/>
            <a:ext cx="9906000" cy="1858883"/>
          </a:xfrm>
        </p:spPr>
        <p:txBody>
          <a:bodyPr/>
          <a:lstStyle/>
          <a:p>
            <a:pPr marL="457140" lvl="1" indent="0" algn="just" eaLnBrk="1" hangingPunct="1">
              <a:lnSpc>
                <a:spcPct val="90000"/>
              </a:lnSpc>
              <a:buNone/>
            </a:pPr>
            <a:r>
              <a:rPr lang="en-US" sz="3200" dirty="0"/>
              <a:t>“Search” in Computer Science refers to the ability of an </a:t>
            </a:r>
            <a:r>
              <a:rPr lang="en-US" sz="3200" b="1" dirty="0"/>
              <a:t>Intelligent System</a:t>
            </a:r>
            <a:r>
              <a:rPr lang="en-US" sz="3200" dirty="0"/>
              <a:t> to find an </a:t>
            </a:r>
            <a:r>
              <a:rPr lang="en-US" sz="3200" b="1" dirty="0"/>
              <a:t>action plan </a:t>
            </a:r>
            <a:r>
              <a:rPr lang="en-US" sz="3200" dirty="0"/>
              <a:t>that is </a:t>
            </a:r>
            <a:r>
              <a:rPr lang="en-US" sz="3200" b="1" dirty="0"/>
              <a:t>optimal</a:t>
            </a:r>
            <a:r>
              <a:rPr lang="en-US" sz="3200" dirty="0"/>
              <a:t>, given an </a:t>
            </a:r>
            <a:r>
              <a:rPr lang="en-US" sz="3200" b="1" dirty="0"/>
              <a:t>start</a:t>
            </a:r>
            <a:r>
              <a:rPr lang="en-US" sz="3200" dirty="0"/>
              <a:t> state, </a:t>
            </a:r>
            <a:r>
              <a:rPr lang="en-US" sz="3200" b="1" dirty="0"/>
              <a:t>goal</a:t>
            </a:r>
            <a:r>
              <a:rPr lang="en-US" sz="3200" dirty="0"/>
              <a:t> state and </a:t>
            </a:r>
            <a:r>
              <a:rPr lang="en-US" sz="3200" b="1" dirty="0"/>
              <a:t>reward</a:t>
            </a:r>
            <a:r>
              <a:rPr lang="en-US" sz="3200" dirty="0"/>
              <a:t> function.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Barlow" panose="020F0502020204030204" pitchFamily="2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rlow" panose="020F0502020204030204" pitchFamily="2" charset="0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" panose="020F0502020204030204" pitchFamily="2" charset="0"/>
                <a:cs typeface="Calibri"/>
              </a:rPr>
              <a:t>s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</a:rPr>
              <a:t>s </a:t>
            </a:r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Barlow" panose="020F0502020204030204" pitchFamily="2" charset="0"/>
                <a:cs typeface="Calibri"/>
                <a:sym typeface="Wingdings"/>
              </a:rPr>
              <a:t>s  d  e  r  f  G</a:t>
            </a:r>
            <a:endParaRPr lang="en-US" dirty="0">
              <a:latin typeface="Barlow" panose="020F0502020204030204" pitchFamily="2" charset="0"/>
              <a:cs typeface="Calibri"/>
            </a:endParaRPr>
          </a:p>
          <a:p>
            <a:endParaRPr lang="en-US" dirty="0">
              <a:latin typeface="Barlow" panose="020F0502020204030204" pitchFamily="2" charset="0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happens when you don’t plan?</a:t>
            </a:r>
          </a:p>
        </p:txBody>
      </p:sp>
      <p:pic>
        <p:nvPicPr>
          <p:cNvPr id="4" name="Ch5_Visual Cliff-(240p30)">
            <a:hlinkClick r:id="" action="ppaction://media"/>
            <a:extLst>
              <a:ext uri="{FF2B5EF4-FFF2-40B4-BE49-F238E27FC236}">
                <a16:creationId xmlns:a16="http://schemas.microsoft.com/office/drawing/2014/main" id="{4509000D-F0AE-C8A1-9161-73B17D47D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295400"/>
            <a:ext cx="6813550" cy="511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that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Barlow" panose="020F0502020204030204" pitchFamily="2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don’t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B7AD4-9B6C-7803-DB68-2517305B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76400"/>
            <a:ext cx="5838825" cy="45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1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Barlow" panose="00000500000000000000" pitchFamily="2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Barlow" panose="00000500000000000000" pitchFamily="2" charset="0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Barlow" panose="00000500000000000000" pitchFamily="2" charset="0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Barlow" panose="00000500000000000000" pitchFamily="2" charset="0"/>
                  <a:cs typeface="Calibri"/>
                </a:rPr>
                <a:t>Action: flip top two</a:t>
              </a:r>
              <a:br>
                <a:rPr lang="en-US" dirty="0">
                  <a:latin typeface="Barlow" panose="00000500000000000000" pitchFamily="2" charset="0"/>
                  <a:cs typeface="Calibri"/>
                </a:rPr>
              </a:br>
              <a:r>
                <a:rPr lang="en-US" dirty="0">
                  <a:latin typeface="Barlow" panose="00000500000000000000" pitchFamily="2" charset="0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Barlow" panose="00000500000000000000" pitchFamily="2" charset="0"/>
                  <a:cs typeface="Calibri"/>
                </a:rPr>
                <a:t>Action: flip all four</a:t>
              </a:r>
              <a:br>
                <a:rPr lang="en-US" dirty="0">
                  <a:latin typeface="Barlow" panose="00000500000000000000" pitchFamily="2" charset="0"/>
                  <a:cs typeface="Calibri"/>
                </a:rPr>
              </a:br>
              <a:r>
                <a:rPr lang="en-US" dirty="0">
                  <a:latin typeface="Barlow" panose="00000500000000000000" pitchFamily="2" charset="0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Barlow" panose="00000500000000000000" pitchFamily="2" charset="0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Barlow" panose="00000500000000000000" pitchFamily="2" charset="0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Barlow" panose="00000500000000000000" pitchFamily="2" charset="0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Barlow" panose="00000500000000000000" pitchFamily="2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Barlow" panose="00000500000000000000" pitchFamily="2" charset="0"/>
                <a:cs typeface="+mn-cs"/>
              </a:rPr>
              <a:t>A function that </a:t>
            </a:r>
            <a:r>
              <a:rPr lang="en-US" sz="2000" i="1" kern="0" dirty="0">
                <a:latin typeface="Barlow" panose="00000500000000000000" pitchFamily="2" charset="0"/>
                <a:cs typeface="+mn-cs"/>
              </a:rPr>
              <a:t>estimates</a:t>
            </a:r>
            <a:r>
              <a:rPr lang="en-US" sz="2000" kern="0" dirty="0">
                <a:latin typeface="Barlow" panose="00000500000000000000" pitchFamily="2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Barlow" panose="00000500000000000000" pitchFamily="2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Barlow" panose="00000500000000000000" pitchFamily="2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Barlow" panose="00000500000000000000" pitchFamily="2" charset="0"/>
                <a:cs typeface="+mn-cs"/>
              </a:rPr>
              <a:t>pathing</a:t>
            </a:r>
            <a:endParaRPr lang="en-US" sz="2000" kern="0" dirty="0">
              <a:latin typeface="Barlow" panose="00000500000000000000" pitchFamily="2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Barlow" panose="00000500000000000000" pitchFamily="2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92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Barlow" panose="00000500000000000000" pitchFamily="2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Barlow" panose="00000500000000000000" pitchFamily="2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Barlow" panose="00000500000000000000" pitchFamily="2" charset="0"/>
              </a:rPr>
              <a:t>A*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57C44B-04D2-4B9C-8C4B-9731D0DF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1"/>
          <a:stretch/>
        </p:blipFill>
        <p:spPr bwMode="auto">
          <a:xfrm>
            <a:off x="5211619" y="3927535"/>
            <a:ext cx="2225960" cy="207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887E91D-21A1-4048-B33F-B206947C6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24502" r="32075"/>
          <a:stretch/>
        </p:blipFill>
        <p:spPr bwMode="auto">
          <a:xfrm>
            <a:off x="6515100" y="1475036"/>
            <a:ext cx="2819400" cy="187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FCE0FEC-2482-4F3A-8E57-B05F4B153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r="66038"/>
          <a:stretch/>
        </p:blipFill>
        <p:spPr bwMode="auto">
          <a:xfrm>
            <a:off x="3024187" y="1713075"/>
            <a:ext cx="2743199" cy="149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Uniform-Cost Search</a:t>
            </a:r>
          </a:p>
        </p:txBody>
      </p: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Barlow" panose="00000500000000000000" pitchFamily="2" charset="0"/>
                <a:cs typeface="Calibri"/>
              </a:rPr>
              <a:t>Example: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Teg</a:t>
            </a:r>
            <a:r>
              <a:rPr lang="en-US" sz="20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Grenager</a:t>
            </a:r>
            <a:endParaRPr lang="en-US" sz="20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20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819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648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6670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2766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2766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2766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1910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0574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0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644916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1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5814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2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473716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3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6576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4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559316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9</a:t>
            </a:r>
          </a:p>
        </p:txBody>
      </p:sp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4038527" y="3705599"/>
            <a:ext cx="111764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3852252" y="3146775"/>
            <a:ext cx="558824" cy="37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13030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368588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3665977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368588" y="42644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5156176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554862" y="3829783"/>
            <a:ext cx="7450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306496" y="4636974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505200" y="3886200"/>
            <a:ext cx="76758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09763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610420" y="2277493"/>
            <a:ext cx="31045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9763" y="4140241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182313" y="3878938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473168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88847" y="3829783"/>
            <a:ext cx="68300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969901" y="3953966"/>
            <a:ext cx="7450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685580" y="3705599"/>
            <a:ext cx="6830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554862" y="3891874"/>
            <a:ext cx="0" cy="37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16200000">
            <a:off x="2571613" y="1811806"/>
            <a:ext cx="690769" cy="2724269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685580" y="4450699"/>
            <a:ext cx="683008" cy="129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13030" y="42644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1741137" y="3705599"/>
            <a:ext cx="192484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88847" y="4624038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486236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4224801" y="2774225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4597351" y="2774226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3790160" y="3022592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85580" y="3705600"/>
            <a:ext cx="869282" cy="746393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85580" y="2828556"/>
            <a:ext cx="4470596" cy="877044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580" y="3705599"/>
            <a:ext cx="4470596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" name="Oval 10">
            <a:extLst>
              <a:ext uri="{FF2B5EF4-FFF2-40B4-BE49-F238E27FC236}">
                <a16:creationId xmlns:a16="http://schemas.microsoft.com/office/drawing/2014/main" id="{1928F7D5-063B-7D77-21C6-1AA7C1675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648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385706-7D34-B889-8347-C9A08C3ED6D4}"/>
              </a:ext>
            </a:extLst>
          </p:cNvPr>
          <p:cNvCxnSpPr>
            <a:endCxn id="10" idx="0"/>
          </p:cNvCxnSpPr>
          <p:nvPr/>
        </p:nvCxnSpPr>
        <p:spPr>
          <a:xfrm>
            <a:off x="9677400" y="41910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Box 19">
            <a:extLst>
              <a:ext uri="{FF2B5EF4-FFF2-40B4-BE49-F238E27FC236}">
                <a16:creationId xmlns:a16="http://schemas.microsoft.com/office/drawing/2014/main" id="{882C1B13-01F4-DBDC-16B7-1ADF66371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44958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g = 6</a:t>
            </a:r>
          </a:p>
        </p:txBody>
      </p:sp>
    </p:spTree>
    <p:extLst>
      <p:ext uri="{BB962C8B-B14F-4D97-AF65-F5344CB8AC3E}">
        <p14:creationId xmlns:p14="http://schemas.microsoft.com/office/powerpoint/2010/main" val="42535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4" grpId="0"/>
      <p:bldP spid="65" grpId="0"/>
      <p:bldP spid="66" grpId="0"/>
      <p:bldP spid="67" grpId="0"/>
      <p:bldP spid="68" grpId="0"/>
      <p:bldP spid="70" grpId="0"/>
      <p:bldP spid="10" grpId="0" animBg="1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Greedy Search</a:t>
            </a:r>
          </a:p>
        </p:txBody>
      </p: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Barlow" panose="00000500000000000000" pitchFamily="2" charset="0"/>
                <a:cs typeface="Calibri"/>
              </a:rPr>
              <a:t>Example: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Teg</a:t>
            </a:r>
            <a:r>
              <a:rPr lang="en-US" sz="20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Grenager</a:t>
            </a:r>
            <a:endParaRPr lang="en-US" sz="20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20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819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733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648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562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6670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2766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1910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2766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2766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105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0574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644916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5814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657600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559316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549916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41020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h=0</a:t>
            </a:r>
          </a:p>
        </p:txBody>
      </p:sp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4038527" y="3705599"/>
            <a:ext cx="111764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3852252" y="3146775"/>
            <a:ext cx="558824" cy="37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13030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368588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3665977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368588" y="42644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5156176" y="35193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554862" y="3829783"/>
            <a:ext cx="7450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306496" y="4636974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505200" y="3886200"/>
            <a:ext cx="76758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09763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610420" y="2277493"/>
            <a:ext cx="31045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9763" y="4140241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182313" y="3878938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473168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88847" y="3829783"/>
            <a:ext cx="68300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969901" y="3953966"/>
            <a:ext cx="7450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685580" y="3705599"/>
            <a:ext cx="6830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554862" y="3891874"/>
            <a:ext cx="0" cy="37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16200000">
            <a:off x="2571613" y="1811806"/>
            <a:ext cx="690769" cy="2724269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685580" y="4450699"/>
            <a:ext cx="683008" cy="129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13030" y="4264424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1741137" y="3705599"/>
            <a:ext cx="192484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88847" y="4624038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486236" y="3382205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4224801" y="2774225"/>
            <a:ext cx="372550" cy="372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4597351" y="2774226"/>
            <a:ext cx="62091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3790160" y="3022592"/>
            <a:ext cx="43464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85580" y="3705600"/>
            <a:ext cx="869282" cy="746393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85580" y="2828556"/>
            <a:ext cx="4470596" cy="877044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580" y="3705599"/>
            <a:ext cx="4470596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365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5" grpId="0" animBg="1"/>
      <p:bldP spid="64" grpId="0"/>
      <p:bldP spid="65" grpId="0"/>
      <p:bldP spid="66" grpId="0"/>
      <p:bldP spid="68" grpId="0"/>
      <p:bldP spid="70" grpId="0"/>
      <p:bldP spid="71" grpId="0"/>
      <p:bldP spid="7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FDEF-9F42-FF4E-E64D-09A640C3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>
            <a:extLst>
              <a:ext uri="{FF2B5EF4-FFF2-40B4-BE49-F238E27FC236}">
                <a16:creationId xmlns:a16="http://schemas.microsoft.com/office/drawing/2014/main" id="{AE368AD3-E81A-82BA-E943-C25D7567230C}"/>
              </a:ext>
            </a:extLst>
          </p:cNvPr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>
            <a:extLst>
              <a:ext uri="{FF2B5EF4-FFF2-40B4-BE49-F238E27FC236}">
                <a16:creationId xmlns:a16="http://schemas.microsoft.com/office/drawing/2014/main" id="{4B39BE9B-F100-2838-096E-45C628BB90EA}"/>
              </a:ext>
            </a:extLst>
          </p:cNvPr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6115E7B-B70C-45DC-224E-322AC90B5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Combining UCS and Greedy</a:t>
            </a:r>
          </a:p>
        </p:txBody>
      </p:sp>
      <p:sp>
        <p:nvSpPr>
          <p:cNvPr id="852997" name="Rectangle 5">
            <a:extLst>
              <a:ext uri="{FF2B5EF4-FFF2-40B4-BE49-F238E27FC236}">
                <a16:creationId xmlns:a16="http://schemas.microsoft.com/office/drawing/2014/main" id="{8720593F-81E0-C4D2-DFF9-100A40F0C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Barlow" panose="00000500000000000000" pitchFamily="2" charset="0"/>
                <a:cs typeface="Calibri"/>
              </a:rPr>
              <a:t>Uniform-cost</a:t>
            </a:r>
            <a:r>
              <a:rPr lang="en-US" sz="23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Barlow" panose="00000500000000000000" pitchFamily="2" charset="0"/>
                <a:cs typeface="Calibri"/>
              </a:rPr>
              <a:t>Greedy</a:t>
            </a:r>
            <a:r>
              <a:rPr lang="en-US" sz="23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Barlow" panose="00000500000000000000" pitchFamily="2" charset="0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Barlow" panose="00000500000000000000" pitchFamily="2" charset="0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Barlow" panose="00000500000000000000" pitchFamily="2" charset="0"/>
              <a:cs typeface="Calibri"/>
            </a:endParaRPr>
          </a:p>
        </p:txBody>
      </p:sp>
      <p:sp>
        <p:nvSpPr>
          <p:cNvPr id="14342" name="Oval 6">
            <a:extLst>
              <a:ext uri="{FF2B5EF4-FFF2-40B4-BE49-F238E27FC236}">
                <a16:creationId xmlns:a16="http://schemas.microsoft.com/office/drawing/2014/main" id="{C23B7DED-4656-58BC-028A-80F3E5E43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4343" name="Oval 7">
            <a:extLst>
              <a:ext uri="{FF2B5EF4-FFF2-40B4-BE49-F238E27FC236}">
                <a16:creationId xmlns:a16="http://schemas.microsoft.com/office/drawing/2014/main" id="{C78BDBA4-4A80-A61E-955C-3E0B20687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4344" name="Oval 8">
            <a:extLst>
              <a:ext uri="{FF2B5EF4-FFF2-40B4-BE49-F238E27FC236}">
                <a16:creationId xmlns:a16="http://schemas.microsoft.com/office/drawing/2014/main" id="{9DFCA284-569C-13AE-0695-3EFC29FF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14345" name="Oval 9">
            <a:extLst>
              <a:ext uri="{FF2B5EF4-FFF2-40B4-BE49-F238E27FC236}">
                <a16:creationId xmlns:a16="http://schemas.microsoft.com/office/drawing/2014/main" id="{377BFE93-FBCD-D095-255D-E71AF1D0C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4346" name="Oval 10">
            <a:extLst>
              <a:ext uri="{FF2B5EF4-FFF2-40B4-BE49-F238E27FC236}">
                <a16:creationId xmlns:a16="http://schemas.microsoft.com/office/drawing/2014/main" id="{E0DCF263-F62F-153E-196B-6687323A0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4085A128-C673-A7BA-DD80-A28FA44CA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h=5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8E88146B-5D36-CE00-FF5C-CFD520E6F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49" name="Text Box 13">
            <a:extLst>
              <a:ext uri="{FF2B5EF4-FFF2-40B4-BE49-F238E27FC236}">
                <a16:creationId xmlns:a16="http://schemas.microsoft.com/office/drawing/2014/main" id="{55CC7F60-6434-1B4E-2A8F-65598C656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7F8CE543-BCC7-D75F-B698-C5211F7B2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1" name="Text Box 15">
            <a:extLst>
              <a:ext uri="{FF2B5EF4-FFF2-40B4-BE49-F238E27FC236}">
                <a16:creationId xmlns:a16="http://schemas.microsoft.com/office/drawing/2014/main" id="{F4B87AA7-47D3-C4E2-1072-106E669F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8</a:t>
            </a:r>
          </a:p>
        </p:txBody>
      </p:sp>
      <p:sp>
        <p:nvSpPr>
          <p:cNvPr id="14352" name="Text Box 16">
            <a:extLst>
              <a:ext uri="{FF2B5EF4-FFF2-40B4-BE49-F238E27FC236}">
                <a16:creationId xmlns:a16="http://schemas.microsoft.com/office/drawing/2014/main" id="{2E4210A4-093D-23CE-2638-250DE0C0E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33A3861B-802A-505A-1585-ADA807ACC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01451C1D-F8FF-01FF-F5F5-0FDA3CF8E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10F0EBDC-F348-EF0F-EAE8-E6819D5F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AF004926-BAF7-661B-A778-3B4B68FE1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h=0</a:t>
            </a:r>
          </a:p>
        </p:txBody>
      </p:sp>
      <p:cxnSp>
        <p:nvCxnSpPr>
          <p:cNvPr id="14357" name="AutoShape 21">
            <a:extLst>
              <a:ext uri="{FF2B5EF4-FFF2-40B4-BE49-F238E27FC236}">
                <a16:creationId xmlns:a16="http://schemas.microsoft.com/office/drawing/2014/main" id="{7C98D21A-553A-AAE8-9EEB-EDBF66820E5E}"/>
              </a:ext>
            </a:extLst>
          </p:cNvPr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>
            <a:extLst>
              <a:ext uri="{FF2B5EF4-FFF2-40B4-BE49-F238E27FC236}">
                <a16:creationId xmlns:a16="http://schemas.microsoft.com/office/drawing/2014/main" id="{3FDBC758-0C77-1924-E943-0B7935AC44B8}"/>
              </a:ext>
            </a:extLst>
          </p:cNvPr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>
            <a:extLst>
              <a:ext uri="{FF2B5EF4-FFF2-40B4-BE49-F238E27FC236}">
                <a16:creationId xmlns:a16="http://schemas.microsoft.com/office/drawing/2014/main" id="{97679E4A-01AE-52A7-061C-2914E66B10A8}"/>
              </a:ext>
            </a:extLst>
          </p:cNvPr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>
            <a:extLst>
              <a:ext uri="{FF2B5EF4-FFF2-40B4-BE49-F238E27FC236}">
                <a16:creationId xmlns:a16="http://schemas.microsoft.com/office/drawing/2014/main" id="{7765AA95-2A7F-2916-B4C8-3F525685E1EE}"/>
              </a:ext>
            </a:extLst>
          </p:cNvPr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>
            <a:extLst>
              <a:ext uri="{FF2B5EF4-FFF2-40B4-BE49-F238E27FC236}">
                <a16:creationId xmlns:a16="http://schemas.microsoft.com/office/drawing/2014/main" id="{ECFCC865-29FC-8C69-B221-2206FA6C5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c</a:t>
            </a:r>
          </a:p>
        </p:txBody>
      </p:sp>
      <p:cxnSp>
        <p:nvCxnSpPr>
          <p:cNvPr id="14362" name="AutoShape 27">
            <a:extLst>
              <a:ext uri="{FF2B5EF4-FFF2-40B4-BE49-F238E27FC236}">
                <a16:creationId xmlns:a16="http://schemas.microsoft.com/office/drawing/2014/main" id="{B27E7B50-90FC-ECEC-F513-C2E2F66EA683}"/>
              </a:ext>
            </a:extLst>
          </p:cNvPr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>
            <a:extLst>
              <a:ext uri="{FF2B5EF4-FFF2-40B4-BE49-F238E27FC236}">
                <a16:creationId xmlns:a16="http://schemas.microsoft.com/office/drawing/2014/main" id="{A563279C-FDB4-85C3-BB34-677E6EB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h=7</a:t>
            </a:r>
          </a:p>
        </p:txBody>
      </p:sp>
      <p:sp>
        <p:nvSpPr>
          <p:cNvPr id="14364" name="Text Box 30">
            <a:extLst>
              <a:ext uri="{FF2B5EF4-FFF2-40B4-BE49-F238E27FC236}">
                <a16:creationId xmlns:a16="http://schemas.microsoft.com/office/drawing/2014/main" id="{28484622-87F4-DDD5-246B-5C6FD9F6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4365" name="Oval 31">
            <a:extLst>
              <a:ext uri="{FF2B5EF4-FFF2-40B4-BE49-F238E27FC236}">
                <a16:creationId xmlns:a16="http://schemas.microsoft.com/office/drawing/2014/main" id="{45E3FF04-EDE3-99A9-3C9E-515B54D1C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14366" name="Text Box 32">
            <a:extLst>
              <a:ext uri="{FF2B5EF4-FFF2-40B4-BE49-F238E27FC236}">
                <a16:creationId xmlns:a16="http://schemas.microsoft.com/office/drawing/2014/main" id="{646D17E7-2F30-A885-8303-0B7F36CF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h=1</a:t>
            </a:r>
          </a:p>
        </p:txBody>
      </p:sp>
      <p:sp>
        <p:nvSpPr>
          <p:cNvPr id="14367" name="Text Box 33">
            <a:extLst>
              <a:ext uri="{FF2B5EF4-FFF2-40B4-BE49-F238E27FC236}">
                <a16:creationId xmlns:a16="http://schemas.microsoft.com/office/drawing/2014/main" id="{3B5E4743-CF44-A06C-5849-37F5FA6C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C714CE1D-F821-930B-0544-3C38B7595E6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>
              <a:extLst>
                <a:ext uri="{FF2B5EF4-FFF2-40B4-BE49-F238E27FC236}">
                  <a16:creationId xmlns:a16="http://schemas.microsoft.com/office/drawing/2014/main" id="{3C11D516-13CA-365C-C917-1F6A3223BA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>
              <a:extLst>
                <a:ext uri="{FF2B5EF4-FFF2-40B4-BE49-F238E27FC236}">
                  <a16:creationId xmlns:a16="http://schemas.microsoft.com/office/drawing/2014/main" id="{1957508F-6F8F-60C6-3A64-E2096C51BA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>
              <a:extLst>
                <a:ext uri="{FF2B5EF4-FFF2-40B4-BE49-F238E27FC236}">
                  <a16:creationId xmlns:a16="http://schemas.microsoft.com/office/drawing/2014/main" id="{0B450929-AEBF-F1CF-8AF6-3F89B4353F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>
            <a:extLst>
              <a:ext uri="{FF2B5EF4-FFF2-40B4-BE49-F238E27FC236}">
                <a16:creationId xmlns:a16="http://schemas.microsoft.com/office/drawing/2014/main" id="{9520F987-C598-B777-9F1B-1660C809B1C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>
              <a:extLst>
                <a:ext uri="{FF2B5EF4-FFF2-40B4-BE49-F238E27FC236}">
                  <a16:creationId xmlns:a16="http://schemas.microsoft.com/office/drawing/2014/main" id="{F55AB9A4-567B-3C1B-74CC-98D21771D6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>
              <a:extLst>
                <a:ext uri="{FF2B5EF4-FFF2-40B4-BE49-F238E27FC236}">
                  <a16:creationId xmlns:a16="http://schemas.microsoft.com/office/drawing/2014/main" id="{C39AD21A-7BDC-4277-9B84-17F5845F08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>
              <a:extLst>
                <a:ext uri="{FF2B5EF4-FFF2-40B4-BE49-F238E27FC236}">
                  <a16:creationId xmlns:a16="http://schemas.microsoft.com/office/drawing/2014/main" id="{63FB4B0E-009F-50C6-7E75-637151AFD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>
              <a:extLst>
                <a:ext uri="{FF2B5EF4-FFF2-40B4-BE49-F238E27FC236}">
                  <a16:creationId xmlns:a16="http://schemas.microsoft.com/office/drawing/2014/main" id="{B23BB148-EFAC-98DC-EA1B-3A86AD6A23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>
            <a:extLst>
              <a:ext uri="{FF2B5EF4-FFF2-40B4-BE49-F238E27FC236}">
                <a16:creationId xmlns:a16="http://schemas.microsoft.com/office/drawing/2014/main" id="{15F20AB4-980C-A137-4F39-BF04ACECC35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>
              <a:extLst>
                <a:ext uri="{FF2B5EF4-FFF2-40B4-BE49-F238E27FC236}">
                  <a16:creationId xmlns:a16="http://schemas.microsoft.com/office/drawing/2014/main" id="{ECA5E076-130F-A21B-B27B-1ECF973470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>
              <a:extLst>
                <a:ext uri="{FF2B5EF4-FFF2-40B4-BE49-F238E27FC236}">
                  <a16:creationId xmlns:a16="http://schemas.microsoft.com/office/drawing/2014/main" id="{D5D2A9D1-806A-F417-09A8-6EF2E54B34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>
              <a:extLst>
                <a:ext uri="{FF2B5EF4-FFF2-40B4-BE49-F238E27FC236}">
                  <a16:creationId xmlns:a16="http://schemas.microsoft.com/office/drawing/2014/main" id="{F1D1A3A4-2504-BFD4-111F-35A6A6369A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>
            <a:extLst>
              <a:ext uri="{FF2B5EF4-FFF2-40B4-BE49-F238E27FC236}">
                <a16:creationId xmlns:a16="http://schemas.microsoft.com/office/drawing/2014/main" id="{940612D0-48DB-C119-3615-96256FA5F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Barlow" panose="00000500000000000000" pitchFamily="2" charset="0"/>
                <a:cs typeface="Calibri"/>
              </a:rPr>
              <a:t>Example: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Teg</a:t>
            </a:r>
            <a:r>
              <a:rPr lang="en-US" sz="20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Grenager</a:t>
            </a:r>
            <a:endParaRPr lang="en-US" sz="2000" dirty="0">
              <a:latin typeface="Barlow" panose="000005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2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uiExpand="1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FDEF-9F42-FF4E-E64D-09A640C3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>
            <a:extLst>
              <a:ext uri="{FF2B5EF4-FFF2-40B4-BE49-F238E27FC236}">
                <a16:creationId xmlns:a16="http://schemas.microsoft.com/office/drawing/2014/main" id="{AE368AD3-E81A-82BA-E943-C25D7567230C}"/>
              </a:ext>
            </a:extLst>
          </p:cNvPr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>
            <a:extLst>
              <a:ext uri="{FF2B5EF4-FFF2-40B4-BE49-F238E27FC236}">
                <a16:creationId xmlns:a16="http://schemas.microsoft.com/office/drawing/2014/main" id="{4B39BE9B-F100-2838-096E-45C628BB90EA}"/>
              </a:ext>
            </a:extLst>
          </p:cNvPr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6115E7B-B70C-45DC-224E-322AC90B5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Combining UCS and Greedy</a:t>
            </a:r>
          </a:p>
        </p:txBody>
      </p:sp>
      <p:sp>
        <p:nvSpPr>
          <p:cNvPr id="852997" name="Rectangle 5">
            <a:extLst>
              <a:ext uri="{FF2B5EF4-FFF2-40B4-BE49-F238E27FC236}">
                <a16:creationId xmlns:a16="http://schemas.microsoft.com/office/drawing/2014/main" id="{8720593F-81E0-C4D2-DFF9-100A40F0C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Barlow" panose="00000500000000000000" pitchFamily="2" charset="0"/>
                <a:cs typeface="Calibri"/>
              </a:rPr>
              <a:t>Uniform-cost</a:t>
            </a:r>
            <a:r>
              <a:rPr lang="en-US" sz="23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Barlow" panose="00000500000000000000" pitchFamily="2" charset="0"/>
                <a:cs typeface="Calibri"/>
              </a:rPr>
              <a:t>Greedy</a:t>
            </a:r>
            <a:r>
              <a:rPr lang="en-US" sz="23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Barlow" panose="00000500000000000000" pitchFamily="2" charset="0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Barlow" panose="00000500000000000000" pitchFamily="2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Barlow" panose="00000500000000000000" pitchFamily="2" charset="0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Barlow" panose="00000500000000000000" pitchFamily="2" charset="0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Barlow" panose="00000500000000000000" pitchFamily="2" charset="0"/>
              <a:cs typeface="Calibri"/>
            </a:endParaRPr>
          </a:p>
        </p:txBody>
      </p:sp>
      <p:sp>
        <p:nvSpPr>
          <p:cNvPr id="14342" name="Oval 6">
            <a:extLst>
              <a:ext uri="{FF2B5EF4-FFF2-40B4-BE49-F238E27FC236}">
                <a16:creationId xmlns:a16="http://schemas.microsoft.com/office/drawing/2014/main" id="{C23B7DED-4656-58BC-028A-80F3E5E43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4343" name="Oval 7">
            <a:extLst>
              <a:ext uri="{FF2B5EF4-FFF2-40B4-BE49-F238E27FC236}">
                <a16:creationId xmlns:a16="http://schemas.microsoft.com/office/drawing/2014/main" id="{C78BDBA4-4A80-A61E-955C-3E0B20687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4344" name="Oval 8">
            <a:extLst>
              <a:ext uri="{FF2B5EF4-FFF2-40B4-BE49-F238E27FC236}">
                <a16:creationId xmlns:a16="http://schemas.microsoft.com/office/drawing/2014/main" id="{9DFCA284-569C-13AE-0695-3EFC29FF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14345" name="Oval 9">
            <a:extLst>
              <a:ext uri="{FF2B5EF4-FFF2-40B4-BE49-F238E27FC236}">
                <a16:creationId xmlns:a16="http://schemas.microsoft.com/office/drawing/2014/main" id="{377BFE93-FBCD-D095-255D-E71AF1D0C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4346" name="Oval 10">
            <a:extLst>
              <a:ext uri="{FF2B5EF4-FFF2-40B4-BE49-F238E27FC236}">
                <a16:creationId xmlns:a16="http://schemas.microsoft.com/office/drawing/2014/main" id="{E0DCF263-F62F-153E-196B-6687323A0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4085A128-C673-A7BA-DD80-A28FA44CA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h=5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8E88146B-5D36-CE00-FF5C-CFD520E6F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49" name="Text Box 13">
            <a:extLst>
              <a:ext uri="{FF2B5EF4-FFF2-40B4-BE49-F238E27FC236}">
                <a16:creationId xmlns:a16="http://schemas.microsoft.com/office/drawing/2014/main" id="{55CC7F60-6434-1B4E-2A8F-65598C656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h=2</a:t>
            </a: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7F8CE543-BCC7-D75F-B698-C5211F7B2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1" name="Text Box 15">
            <a:extLst>
              <a:ext uri="{FF2B5EF4-FFF2-40B4-BE49-F238E27FC236}">
                <a16:creationId xmlns:a16="http://schemas.microsoft.com/office/drawing/2014/main" id="{F4B87AA7-47D3-C4E2-1072-106E669F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8</a:t>
            </a:r>
          </a:p>
        </p:txBody>
      </p:sp>
      <p:sp>
        <p:nvSpPr>
          <p:cNvPr id="14352" name="Text Box 16">
            <a:extLst>
              <a:ext uri="{FF2B5EF4-FFF2-40B4-BE49-F238E27FC236}">
                <a16:creationId xmlns:a16="http://schemas.microsoft.com/office/drawing/2014/main" id="{2E4210A4-093D-23CE-2638-250DE0C0E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33A3861B-802A-505A-1585-ADA807ACC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01451C1D-F8FF-01FF-F5F5-0FDA3CF8E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10F0EBDC-F348-EF0F-EAE8-E6819D5F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h=6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AF004926-BAF7-661B-A778-3B4B68FE1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h=0</a:t>
            </a:r>
          </a:p>
        </p:txBody>
      </p:sp>
      <p:cxnSp>
        <p:nvCxnSpPr>
          <p:cNvPr id="14357" name="AutoShape 21">
            <a:extLst>
              <a:ext uri="{FF2B5EF4-FFF2-40B4-BE49-F238E27FC236}">
                <a16:creationId xmlns:a16="http://schemas.microsoft.com/office/drawing/2014/main" id="{7C98D21A-553A-AAE8-9EEB-EDBF66820E5E}"/>
              </a:ext>
            </a:extLst>
          </p:cNvPr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>
            <a:extLst>
              <a:ext uri="{FF2B5EF4-FFF2-40B4-BE49-F238E27FC236}">
                <a16:creationId xmlns:a16="http://schemas.microsoft.com/office/drawing/2014/main" id="{3FDBC758-0C77-1924-E943-0B7935AC44B8}"/>
              </a:ext>
            </a:extLst>
          </p:cNvPr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>
            <a:extLst>
              <a:ext uri="{FF2B5EF4-FFF2-40B4-BE49-F238E27FC236}">
                <a16:creationId xmlns:a16="http://schemas.microsoft.com/office/drawing/2014/main" id="{97679E4A-01AE-52A7-061C-2914E66B10A8}"/>
              </a:ext>
            </a:extLst>
          </p:cNvPr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>
            <a:extLst>
              <a:ext uri="{FF2B5EF4-FFF2-40B4-BE49-F238E27FC236}">
                <a16:creationId xmlns:a16="http://schemas.microsoft.com/office/drawing/2014/main" id="{7765AA95-2A7F-2916-B4C8-3F525685E1EE}"/>
              </a:ext>
            </a:extLst>
          </p:cNvPr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>
            <a:extLst>
              <a:ext uri="{FF2B5EF4-FFF2-40B4-BE49-F238E27FC236}">
                <a16:creationId xmlns:a16="http://schemas.microsoft.com/office/drawing/2014/main" id="{ECFCC865-29FC-8C69-B221-2206FA6C5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c</a:t>
            </a:r>
          </a:p>
        </p:txBody>
      </p:sp>
      <p:cxnSp>
        <p:nvCxnSpPr>
          <p:cNvPr id="14362" name="AutoShape 27">
            <a:extLst>
              <a:ext uri="{FF2B5EF4-FFF2-40B4-BE49-F238E27FC236}">
                <a16:creationId xmlns:a16="http://schemas.microsoft.com/office/drawing/2014/main" id="{B27E7B50-90FC-ECEC-F513-C2E2F66EA683}"/>
              </a:ext>
            </a:extLst>
          </p:cNvPr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>
            <a:extLst>
              <a:ext uri="{FF2B5EF4-FFF2-40B4-BE49-F238E27FC236}">
                <a16:creationId xmlns:a16="http://schemas.microsoft.com/office/drawing/2014/main" id="{A563279C-FDB4-85C3-BB34-677E6EB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h=7</a:t>
            </a:r>
          </a:p>
        </p:txBody>
      </p:sp>
      <p:sp>
        <p:nvSpPr>
          <p:cNvPr id="14364" name="Text Box 30">
            <a:extLst>
              <a:ext uri="{FF2B5EF4-FFF2-40B4-BE49-F238E27FC236}">
                <a16:creationId xmlns:a16="http://schemas.microsoft.com/office/drawing/2014/main" id="{28484622-87F4-DDD5-246B-5C6FD9F6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4365" name="Oval 31">
            <a:extLst>
              <a:ext uri="{FF2B5EF4-FFF2-40B4-BE49-F238E27FC236}">
                <a16:creationId xmlns:a16="http://schemas.microsoft.com/office/drawing/2014/main" id="{45E3FF04-EDE3-99A9-3C9E-515B54D1C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14366" name="Text Box 32">
            <a:extLst>
              <a:ext uri="{FF2B5EF4-FFF2-40B4-BE49-F238E27FC236}">
                <a16:creationId xmlns:a16="http://schemas.microsoft.com/office/drawing/2014/main" id="{646D17E7-2F30-A885-8303-0B7F36CF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h=1</a:t>
            </a:r>
          </a:p>
        </p:txBody>
      </p:sp>
      <p:sp>
        <p:nvSpPr>
          <p:cNvPr id="14367" name="Text Box 33">
            <a:extLst>
              <a:ext uri="{FF2B5EF4-FFF2-40B4-BE49-F238E27FC236}">
                <a16:creationId xmlns:a16="http://schemas.microsoft.com/office/drawing/2014/main" id="{3B5E4743-CF44-A06C-5849-37F5FA6C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4371" name="Text Box 50">
            <a:extLst>
              <a:ext uri="{FF2B5EF4-FFF2-40B4-BE49-F238E27FC236}">
                <a16:creationId xmlns:a16="http://schemas.microsoft.com/office/drawing/2014/main" id="{940612D0-48DB-C119-3615-96256FA5F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Barlow" panose="00000500000000000000" pitchFamily="2" charset="0"/>
                <a:cs typeface="Calibri"/>
              </a:rPr>
              <a:t>Example: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Teg</a:t>
            </a:r>
            <a:r>
              <a:rPr lang="en-US" sz="2000" dirty="0">
                <a:latin typeface="Barlow" panose="00000500000000000000" pitchFamily="2" charset="0"/>
                <a:cs typeface="Calibri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Calibri"/>
              </a:rPr>
              <a:t>Grenager</a:t>
            </a:r>
            <a:endParaRPr lang="en-US" sz="20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F5A15BC3-AA23-5964-0FF6-A8FA02F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48" name="Oval 7">
            <a:extLst>
              <a:ext uri="{FF2B5EF4-FFF2-40B4-BE49-F238E27FC236}">
                <a16:creationId xmlns:a16="http://schemas.microsoft.com/office/drawing/2014/main" id="{E77124B9-3AF9-2246-FB19-91FAFB139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57FB7C42-78C5-2733-D1BF-0CE4F4962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A0975046-20F6-3DE0-CFDD-68209F89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e</a:t>
            </a: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19CC3508-395A-DAFE-5005-9074E0EC1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d</a:t>
            </a: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AEA93058-4498-C04D-CCB8-0504BD825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B5C163-C9FA-1DB2-A36E-84AEAE0CC268}"/>
              </a:ext>
            </a:extLst>
          </p:cNvPr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56BE5D-5EBD-FEBC-C41B-07CD39940330}"/>
              </a:ext>
            </a:extLst>
          </p:cNvPr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9DC280-7C13-A14F-7598-10BE663A5A66}"/>
              </a:ext>
            </a:extLst>
          </p:cNvPr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DD0A01-1710-5619-4D67-2A7D2C5E1234}"/>
              </a:ext>
            </a:extLst>
          </p:cNvPr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29F728-C343-37A4-E3F6-01927899EE03}"/>
              </a:ext>
            </a:extLst>
          </p:cNvPr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>
            <a:extLst>
              <a:ext uri="{FF2B5EF4-FFF2-40B4-BE49-F238E27FC236}">
                <a16:creationId xmlns:a16="http://schemas.microsoft.com/office/drawing/2014/main" id="{8D0B5307-7C87-FBE0-1FB7-6DA042755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2571692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f=0+6</a:t>
            </a:r>
          </a:p>
        </p:txBody>
      </p:sp>
      <p:sp>
        <p:nvSpPr>
          <p:cNvPr id="65" name="Text Box 19">
            <a:extLst>
              <a:ext uri="{FF2B5EF4-FFF2-40B4-BE49-F238E27FC236}">
                <a16:creationId xmlns:a16="http://schemas.microsoft.com/office/drawing/2014/main" id="{4867E3D3-FFF6-4C11-4EC2-18DF9BC88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257492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1+5</a:t>
            </a:r>
          </a:p>
        </p:txBody>
      </p:sp>
      <p:sp>
        <p:nvSpPr>
          <p:cNvPr id="66" name="Text Box 19">
            <a:extLst>
              <a:ext uri="{FF2B5EF4-FFF2-40B4-BE49-F238E27FC236}">
                <a16:creationId xmlns:a16="http://schemas.microsoft.com/office/drawing/2014/main" id="{AC215D36-CF19-3661-3B7C-13251CD9C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193975"/>
            <a:ext cx="990600" cy="40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2+6</a:t>
            </a:r>
          </a:p>
        </p:txBody>
      </p:sp>
      <p:sp>
        <p:nvSpPr>
          <p:cNvPr id="68" name="Text Box 19">
            <a:extLst>
              <a:ext uri="{FF2B5EF4-FFF2-40B4-BE49-F238E27FC236}">
                <a16:creationId xmlns:a16="http://schemas.microsoft.com/office/drawing/2014/main" id="{FB2A88EC-2EBC-46FA-A215-A4E64035A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0" y="4171892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4+2</a:t>
            </a:r>
          </a:p>
        </p:txBody>
      </p:sp>
      <p:sp>
        <p:nvSpPr>
          <p:cNvPr id="69" name="Text Box 19">
            <a:extLst>
              <a:ext uri="{FF2B5EF4-FFF2-40B4-BE49-F238E27FC236}">
                <a16:creationId xmlns:a16="http://schemas.microsoft.com/office/drawing/2014/main" id="{B359E988-9E64-6DA0-2B20-13699E79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0" y="5153247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6+0</a:t>
            </a:r>
          </a:p>
        </p:txBody>
      </p:sp>
      <p:sp>
        <p:nvSpPr>
          <p:cNvPr id="70" name="Text Box 19">
            <a:extLst>
              <a:ext uri="{FF2B5EF4-FFF2-40B4-BE49-F238E27FC236}">
                <a16:creationId xmlns:a16="http://schemas.microsoft.com/office/drawing/2014/main" id="{29BFC9C0-5559-3723-6925-0DADFBB56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1400" y="4171891"/>
            <a:ext cx="914401" cy="40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9+1</a:t>
            </a:r>
          </a:p>
        </p:txBody>
      </p:sp>
    </p:spTree>
    <p:extLst>
      <p:ext uri="{BB962C8B-B14F-4D97-AF65-F5344CB8AC3E}">
        <p14:creationId xmlns:p14="http://schemas.microsoft.com/office/powerpoint/2010/main" val="14536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64" grpId="0"/>
      <p:bldP spid="65" grpId="0"/>
      <p:bldP spid="66" grpId="0"/>
      <p:bldP spid="68" grpId="0"/>
      <p:bldP spid="69" grpId="0"/>
      <p:bldP spid="7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Should we stop when we enqueue a goal?</a:t>
            </a: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No: only stop when we dequeue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1430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37338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37338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2484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3434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17526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17526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43434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24384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1816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1816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24384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37338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0000500000000000000" pitchFamily="2" charset="0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37338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0000500000000000000" pitchFamily="2" charset="0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5486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0000500000000000000" pitchFamily="2" charset="0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18288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Barlow" panose="00000500000000000000" pitchFamily="2" charset="0"/>
                <a:cs typeface="Calibri"/>
              </a:rPr>
              <a:t>h = 3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31DEA05D-E14F-29AF-0EF7-D9F811549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B40E6DD4-291E-1AF9-5139-B588A2CE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505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5DC9EC3B-249F-00FA-8615-A3B49011E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474106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26FD2A92-F42D-F3CD-E845-2B76F275E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0" y="351948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12F4F158-70DC-57EF-CC8B-2A5785BE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1C7C5-F881-BFAF-53EB-A90FA9A8F109}"/>
              </a:ext>
            </a:extLst>
          </p:cNvPr>
          <p:cNvCxnSpPr>
            <a:stCxn id="10" idx="4"/>
            <a:endCxn id="11" idx="7"/>
          </p:cNvCxnSpPr>
          <p:nvPr/>
        </p:nvCxnSpPr>
        <p:spPr>
          <a:xfrm flipH="1">
            <a:off x="9254845" y="2819400"/>
            <a:ext cx="727355" cy="7527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6911AA-0936-97A1-9950-031A20566CCF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>
            <a:off x="9982200" y="2819400"/>
            <a:ext cx="876300" cy="7000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9C9662-7E38-9C7E-226F-D47C3F98D41D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10858500" y="3976688"/>
            <a:ext cx="0" cy="747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31934-E28C-5D17-5D23-5190B3EB0038}"/>
              </a:ext>
            </a:extLst>
          </p:cNvPr>
          <p:cNvCxnSpPr>
            <a:stCxn id="12" idx="0"/>
            <a:endCxn id="11" idx="4"/>
          </p:cNvCxnSpPr>
          <p:nvPr/>
        </p:nvCxnSpPr>
        <p:spPr>
          <a:xfrm flipV="1">
            <a:off x="9093200" y="3962400"/>
            <a:ext cx="0" cy="7786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19">
            <a:extLst>
              <a:ext uri="{FF2B5EF4-FFF2-40B4-BE49-F238E27FC236}">
                <a16:creationId xmlns:a16="http://schemas.microsoft.com/office/drawing/2014/main" id="{412CD481-2A97-F601-0FF0-F8247DB05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2146372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f=0+3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9E0329C-1BA8-9B79-5810-A7EDABB57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073" y="3294192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2+2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20F7D876-1A4F-D684-0DF0-749062E1D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0900" y="3294192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2+1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53B53173-BE5B-F629-4830-98955A736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073" y="449339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4+0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E3A1A8DD-A826-EF9A-302E-AB899ED1F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0" y="4476721"/>
            <a:ext cx="914401" cy="40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5+0</a:t>
            </a:r>
          </a:p>
        </p:txBody>
      </p:sp>
    </p:spTree>
    <p:extLst>
      <p:ext uri="{BB962C8B-B14F-4D97-AF65-F5344CB8AC3E}">
        <p14:creationId xmlns:p14="http://schemas.microsoft.com/office/powerpoint/2010/main" val="31250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Barlow" panose="00000500000000000000" pitchFamily="2" charset="0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Barlow" panose="00000500000000000000" pitchFamily="2" charset="0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Barlow" panose="00000500000000000000" pitchFamily="2" charset="0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5814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5532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6096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6764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6388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5052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2390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-2133600" y="4054193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Barlow" panose="00000500000000000000" pitchFamily="2" charset="0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12954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h</a:t>
            </a:r>
            <a:r>
              <a:rPr lang="en-US" sz="2000" dirty="0">
                <a:latin typeface="Barlow" panose="00000500000000000000" pitchFamily="2" charset="0"/>
                <a:cs typeface="Calibri"/>
              </a:rPr>
              <a:t> = </a:t>
            </a:r>
            <a:r>
              <a:rPr lang="en-US" sz="2000" i="1" dirty="0">
                <a:latin typeface="Barlow" panose="00000500000000000000" pitchFamily="2" charset="0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38290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17049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1910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6">
            <a:extLst>
              <a:ext uri="{FF2B5EF4-FFF2-40B4-BE49-F238E27FC236}">
                <a16:creationId xmlns:a16="http://schemas.microsoft.com/office/drawing/2014/main" id="{08631884-EE90-D86E-754A-59BF8C83F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1814512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S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BF7AE34C-7D61-3D42-94D8-1874E7033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2957512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A</a:t>
            </a: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FE7E1E40-8A49-AD91-C314-C6656E07A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Barlow" panose="00000500000000000000" pitchFamily="2" charset="0"/>
                <a:cs typeface="Calibri"/>
              </a:rPr>
              <a:t>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598B8F-0844-3C41-0BE0-7EC770028963}"/>
              </a:ext>
            </a:extLst>
          </p:cNvPr>
          <p:cNvCxnSpPr>
            <a:stCxn id="3" idx="4"/>
            <a:endCxn id="5" idx="7"/>
          </p:cNvCxnSpPr>
          <p:nvPr/>
        </p:nvCxnSpPr>
        <p:spPr>
          <a:xfrm flipH="1">
            <a:off x="9254845" y="2271712"/>
            <a:ext cx="727355" cy="7527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1BD7AA-CEC5-364E-2E75-EA1DBF022301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9982200" y="2271712"/>
            <a:ext cx="876300" cy="7000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Box 19">
            <a:extLst>
              <a:ext uri="{FF2B5EF4-FFF2-40B4-BE49-F238E27FC236}">
                <a16:creationId xmlns:a16="http://schemas.microsoft.com/office/drawing/2014/main" id="{E22BC750-21C5-F565-EEBD-C4A76419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1598684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f=0+7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EE162101-876C-5358-D4E2-7E6F4F1DA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073" y="2746504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1+6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3678CC80-16BD-8CBD-0ED7-D61781C2F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0900" y="2746504"/>
            <a:ext cx="990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Barlow" panose="00000500000000000000" pitchFamily="2" charset="0"/>
                <a:cs typeface="Calibri"/>
              </a:rPr>
              <a:t>f = 5+0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001" y="14478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rlow" panose="00000500000000000000" pitchFamily="2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rlow" panose="00000500000000000000" pitchFamily="2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Barlow" panose="00000500000000000000" pitchFamily="2" charset="0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05213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Barlow" panose="00000500000000000000" pitchFamily="2" charset="0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0000500000000000000" pitchFamily="2" charset="0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0000500000000000000" pitchFamily="2" charset="0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Barlow" panose="00000500000000000000" pitchFamily="2" charset="0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Barlow" panose="00000500000000000000" pitchFamily="2" charset="0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Barlow" panose="00000500000000000000" pitchFamily="2" charset="0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UCS </a:t>
            </a:r>
            <a:r>
              <a:rPr lang="en-US" dirty="0" err="1">
                <a:latin typeface="Barlow" panose="00000500000000000000" pitchFamily="2" charset="0"/>
                <a:cs typeface="Calibri"/>
              </a:rPr>
              <a:t>vs</a:t>
            </a:r>
            <a:r>
              <a:rPr lang="en-US" dirty="0">
                <a:latin typeface="Barlow" panose="00000500000000000000" pitchFamily="2" charset="0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Barlow" panose="00000500000000000000" pitchFamily="2" charset="0"/>
              <a:cs typeface="Calibri"/>
            </a:endParaRPr>
          </a:p>
          <a:p>
            <a:pPr lvl="1"/>
            <a:endParaRPr lang="en-US" dirty="0">
              <a:latin typeface="Barlow" panose="00000500000000000000" pitchFamily="2" charset="0"/>
              <a:cs typeface="Calibri"/>
            </a:endParaRPr>
          </a:p>
          <a:p>
            <a:pPr lvl="1"/>
            <a:endParaRPr lang="en-US" dirty="0">
              <a:latin typeface="Barlow" panose="00000500000000000000" pitchFamily="2" charset="0"/>
              <a:cs typeface="Calibri"/>
            </a:endParaRPr>
          </a:p>
          <a:p>
            <a:pPr eaLnBrk="1" hangingPunct="1"/>
            <a:r>
              <a:rPr lang="en-US" dirty="0">
                <a:latin typeface="Barlow" panose="00000500000000000000" pitchFamily="2" charset="0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Barlow" panose="00000500000000000000" pitchFamily="2" charset="0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Barlow" panose="00000500000000000000" pitchFamily="2" charset="0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Barlow" panose="00000500000000000000" pitchFamily="2" charset="0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Barlow" panose="00000500000000000000" pitchFamily="2" charset="0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 dirty="0">
              <a:latin typeface="Barlow" panose="00000500000000000000" pitchFamily="2" charset="0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0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Barlow" panose="00000500000000000000" pitchFamily="2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Barlow" panose="00000500000000000000" pitchFamily="2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67946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Barlow" panose="00000500000000000000" pitchFamily="2" charset="0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Barlow" panose="00000500000000000000" pitchFamily="2" charset="0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rlow" panose="00000500000000000000" pitchFamily="2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rlow" panose="00000500000000000000" pitchFamily="2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rlow" panose="00000500000000000000" pitchFamily="2" charset="0"/>
              </a:rPr>
              <a:t>Actions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Barlow" panose="00000500000000000000" pitchFamily="2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57778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Barlow" panose="00000500000000000000" pitchFamily="2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Barlow" panose="00000500000000000000" pitchFamily="2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Barlow" panose="00000500000000000000" pitchFamily="2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Barlow" panose="00000500000000000000" pitchFamily="2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926080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arlow" panose="00000500000000000000" pitchFamily="2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Barlow" panose="00000500000000000000" pitchFamily="2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Barlow" panose="00000500000000000000" pitchFamily="2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084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48205</TotalTime>
  <Words>3839</Words>
  <Application>Microsoft Office PowerPoint</Application>
  <PresentationFormat>Widescreen</PresentationFormat>
  <Paragraphs>1150</Paragraphs>
  <Slides>92</Slides>
  <Notes>64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Barlow</vt:lpstr>
      <vt:lpstr>Times New Roman</vt:lpstr>
      <vt:lpstr>Wingdings</vt:lpstr>
      <vt:lpstr>dan-berkeley-nlp-v1</vt:lpstr>
      <vt:lpstr>How to Search</vt:lpstr>
      <vt:lpstr>What is “Search”?</vt:lpstr>
      <vt:lpstr>What happens when you don’t plan?</vt:lpstr>
      <vt:lpstr>Agents that don’t Plan</vt:lpstr>
      <vt:lpstr>Video of Demo Reflex Optimal</vt:lpstr>
      <vt:lpstr>Video of Demo Reflex Odd </vt:lpstr>
      <vt:lpstr>Agents that Plan</vt:lpstr>
      <vt:lpstr>Video of Demo Replanning</vt:lpstr>
      <vt:lpstr>Video of Demo Mastermind</vt:lpstr>
      <vt:lpstr>Search Formal Definition</vt:lpstr>
      <vt:lpstr>Why Should you Care?</vt:lpstr>
      <vt:lpstr>Wildlife Cares</vt:lpstr>
      <vt:lpstr>Your Brain Cares</vt:lpstr>
      <vt:lpstr>Why do we Care?</vt:lpstr>
      <vt:lpstr>My Personal Story with Search</vt:lpstr>
      <vt:lpstr>Example: Traveling in Romania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Contours UCS Pacman Small Maze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Example: Pancake Problem</vt:lpstr>
      <vt:lpstr>Example: Pancake Problem</vt:lpstr>
      <vt:lpstr>General Tree Search</vt:lpstr>
      <vt:lpstr>Informed Search</vt:lpstr>
      <vt:lpstr>Search Heuristics</vt:lpstr>
      <vt:lpstr>Example: Heuristic Function</vt:lpstr>
      <vt:lpstr>Example: Heuristic Function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Uniform-Cost Search</vt:lpstr>
      <vt:lpstr>Greedy Search</vt:lpstr>
      <vt:lpstr>Combining UCS and Greedy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Search and Models</vt:lpstr>
      <vt:lpstr>Search Gone Wrong?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yousef</cp:lastModifiedBy>
  <cp:revision>2050</cp:revision>
  <cp:lastPrinted>2018-08-28T05:21:10Z</cp:lastPrinted>
  <dcterms:created xsi:type="dcterms:W3CDTF">2004-08-27T04:16:05Z</dcterms:created>
  <dcterms:modified xsi:type="dcterms:W3CDTF">2024-04-26T09:26:34Z</dcterms:modified>
</cp:coreProperties>
</file>